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57E37A-A4EF-4ED3-97C6-A366062BEE2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AD7AA7-4719-4676-94DB-843C1D089D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836712"/>
            <a:ext cx="6406480" cy="46805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Единое образовательное пространство в Европе </a:t>
            </a:r>
            <a:r>
              <a:rPr lang="ru-RU" sz="4000" b="0" i="1" dirty="0" smtClean="0"/>
              <a:t>как условие повышения качества национальных систем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07288" cy="652934"/>
          </a:xfrm>
        </p:spPr>
        <p:txBody>
          <a:bodyPr/>
          <a:lstStyle/>
          <a:p>
            <a:r>
              <a:rPr lang="ru-RU" b="1" dirty="0" smtClean="0"/>
              <a:t>европейское образовательное пространство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3492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Европейское пространство </a:t>
            </a:r>
            <a:r>
              <a:rPr lang="ru-RU" sz="3600" dirty="0" smtClean="0"/>
              <a:t>высшего </a:t>
            </a:r>
            <a:r>
              <a:rPr lang="ru-RU" sz="3600" dirty="0" smtClean="0"/>
              <a:t>образования</a:t>
            </a:r>
          </a:p>
          <a:p>
            <a:r>
              <a:rPr lang="ru-RU" sz="3600" dirty="0" smtClean="0"/>
              <a:t>Европейское пространство </a:t>
            </a:r>
            <a:r>
              <a:rPr lang="ru-RU" sz="3600" dirty="0" smtClean="0"/>
              <a:t>профессионального образования и </a:t>
            </a:r>
            <a:r>
              <a:rPr lang="ru-RU" sz="3600" dirty="0" smtClean="0"/>
              <a:t>обучения</a:t>
            </a:r>
          </a:p>
          <a:p>
            <a:r>
              <a:rPr lang="ru-RU" sz="3600" dirty="0" smtClean="0"/>
              <a:t> Европейское пространство </a:t>
            </a:r>
            <a:r>
              <a:rPr lang="ru-RU" sz="3600" dirty="0" smtClean="0"/>
              <a:t>исследований </a:t>
            </a:r>
            <a:endParaRPr lang="ru-RU" sz="3600" dirty="0" smtClean="0"/>
          </a:p>
          <a:p>
            <a:r>
              <a:rPr lang="ru-RU" sz="3600" dirty="0" smtClean="0"/>
              <a:t>Общее </a:t>
            </a:r>
            <a:r>
              <a:rPr lang="ru-RU" sz="3600" dirty="0" smtClean="0"/>
              <a:t>пространство науки и </a:t>
            </a:r>
            <a:r>
              <a:rPr lang="ru-RU" sz="3600" dirty="0" smtClean="0"/>
              <a:t>образования</a:t>
            </a:r>
            <a:endParaRPr lang="ru-RU" sz="36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5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5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5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5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52928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Проблемы в образовательной </a:t>
            </a:r>
            <a:r>
              <a:rPr lang="ru-RU" b="1" dirty="0" smtClean="0"/>
              <a:t>сфере 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568952" cy="59046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динамично </a:t>
            </a:r>
            <a:r>
              <a:rPr lang="ru-RU" dirty="0" smtClean="0"/>
              <a:t>развивающийся рынок труда требует устойчивых связей между его участниками и институтами системы </a:t>
            </a:r>
            <a:r>
              <a:rPr lang="ru-RU" dirty="0" smtClean="0"/>
              <a:t>образования</a:t>
            </a:r>
          </a:p>
          <a:p>
            <a:r>
              <a:rPr lang="ru-RU" i="1" dirty="0" smtClean="0"/>
              <a:t>инновационное </a:t>
            </a:r>
            <a:r>
              <a:rPr lang="ru-RU" i="1" dirty="0" smtClean="0"/>
              <a:t>развитие экономики диктует необходимость в укреплении научно-исследовательского потенциала образовательной системы и в использовании </a:t>
            </a:r>
            <a:r>
              <a:rPr lang="ru-RU" i="1" dirty="0" smtClean="0"/>
              <a:t>инновационных </a:t>
            </a:r>
            <a:r>
              <a:rPr lang="ru-RU" i="1" dirty="0" smtClean="0"/>
              <a:t>методик образовательной </a:t>
            </a:r>
            <a:r>
              <a:rPr lang="ru-RU" i="1" dirty="0" smtClean="0"/>
              <a:t>деятельности</a:t>
            </a:r>
          </a:p>
          <a:p>
            <a:r>
              <a:rPr lang="ru-RU" dirty="0" smtClean="0"/>
              <a:t>диверсификация </a:t>
            </a:r>
            <a:r>
              <a:rPr lang="ru-RU" dirty="0" smtClean="0"/>
              <a:t>образовательных программ и увеличение доли негосударственных образовательных </a:t>
            </a:r>
            <a:r>
              <a:rPr lang="ru-RU" dirty="0" smtClean="0"/>
              <a:t>учреждений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тенденция к массовости образования самого высокого уровня </a:t>
            </a:r>
            <a:endParaRPr lang="ru-RU" i="1" dirty="0" smtClean="0"/>
          </a:p>
          <a:p>
            <a:r>
              <a:rPr lang="ru-RU" dirty="0" smtClean="0"/>
              <a:t>проблема </a:t>
            </a:r>
            <a:r>
              <a:rPr lang="ru-RU" dirty="0" smtClean="0"/>
              <a:t>нехватки бюджетного финансирования классических, фундаментальных образовательных программ и потребность в доступном качественном образовании для всех заинтересованных категорий населения </a:t>
            </a:r>
            <a:endParaRPr lang="ru-RU" dirty="0" smtClean="0"/>
          </a:p>
          <a:p>
            <a:r>
              <a:rPr lang="ru-RU" i="1" dirty="0" smtClean="0"/>
              <a:t>жёсткая </a:t>
            </a:r>
            <a:r>
              <a:rPr lang="ru-RU" i="1" dirty="0" smtClean="0"/>
              <a:t>структура образовательной системы не всегда соответствует запросам общества и </a:t>
            </a:r>
            <a:r>
              <a:rPr lang="ru-RU" i="1" dirty="0" smtClean="0"/>
              <a:t>экономики</a:t>
            </a:r>
            <a:endParaRPr lang="ru-RU" i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Механизмы сотрудничества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352928" cy="4845152"/>
          </a:xfrm>
        </p:spPr>
        <p:txBody>
          <a:bodyPr/>
          <a:lstStyle/>
          <a:p>
            <a:pPr algn="ctr"/>
            <a:r>
              <a:rPr lang="ru-RU" sz="3200" dirty="0" smtClean="0"/>
              <a:t>министерские встречи стран – участниц Болонского </a:t>
            </a:r>
            <a:r>
              <a:rPr lang="ru-RU" sz="3200" dirty="0" smtClean="0"/>
              <a:t>процесса</a:t>
            </a:r>
          </a:p>
          <a:p>
            <a:pPr algn="ctr"/>
            <a:r>
              <a:rPr lang="ru-RU" sz="3200" dirty="0" smtClean="0"/>
              <a:t>международная </a:t>
            </a:r>
            <a:r>
              <a:rPr lang="ru-RU" sz="3200" dirty="0" smtClean="0"/>
              <a:t>Болонская </a:t>
            </a:r>
            <a:r>
              <a:rPr lang="ru-RU" sz="3200" dirty="0" smtClean="0"/>
              <a:t>группа</a:t>
            </a:r>
          </a:p>
          <a:p>
            <a:pPr algn="ctr"/>
            <a:r>
              <a:rPr lang="ru-RU" sz="3200" dirty="0" smtClean="0"/>
              <a:t>программа </a:t>
            </a:r>
            <a:r>
              <a:rPr lang="ru-RU" sz="3200" dirty="0" smtClean="0"/>
              <a:t>«</a:t>
            </a:r>
            <a:r>
              <a:rPr lang="ru-RU" sz="3200" dirty="0" err="1" smtClean="0"/>
              <a:t>Темпус</a:t>
            </a:r>
            <a:r>
              <a:rPr lang="ru-RU" sz="3200" dirty="0" smtClean="0"/>
              <a:t>»</a:t>
            </a:r>
          </a:p>
          <a:p>
            <a:pPr algn="ctr"/>
            <a:r>
              <a:rPr lang="ru-RU" sz="3200" dirty="0" smtClean="0"/>
              <a:t>программа «</a:t>
            </a:r>
            <a:r>
              <a:rPr lang="ru-RU" sz="3200" dirty="0" err="1" smtClean="0"/>
              <a:t>Эразмус-Мундус</a:t>
            </a:r>
            <a:r>
              <a:rPr lang="ru-RU" sz="3200" dirty="0" smtClean="0"/>
              <a:t>» </a:t>
            </a:r>
            <a:endParaRPr lang="ru-RU" sz="3200" dirty="0" smtClean="0"/>
          </a:p>
          <a:p>
            <a:pPr algn="ctr"/>
            <a:r>
              <a:rPr lang="ru-RU" sz="3200" dirty="0" smtClean="0"/>
              <a:t>программа «Молодёжь»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Европейское пространство высшего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образования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(ЕПВО, англ.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European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Higher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Education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Area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EHEA) 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4618856" cy="47731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200" dirty="0" smtClean="0"/>
              <a:t>единое </a:t>
            </a:r>
            <a:r>
              <a:rPr lang="ru-RU" sz="3200" dirty="0" smtClean="0"/>
              <a:t>европейское образовательное пространство всех стран, участвующих в Болонском процессе, в области высшего образования. О</a:t>
            </a:r>
            <a:r>
              <a:rPr lang="ru-RU" sz="3200" dirty="0" smtClean="0"/>
              <a:t>сновано 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 марте 2010 года </a:t>
            </a:r>
            <a:r>
              <a:rPr lang="ru-RU" sz="3200" dirty="0" smtClean="0"/>
              <a:t>во время конференции Будапешт — Вена министров образования </a:t>
            </a:r>
            <a:r>
              <a:rPr lang="ru-RU" sz="3200" dirty="0" smtClean="0"/>
              <a:t>Европы</a:t>
            </a:r>
            <a:endParaRPr lang="ru-RU" sz="3200" dirty="0" smtClean="0"/>
          </a:p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204864"/>
            <a:ext cx="2592288" cy="315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Сорбоннская</a:t>
            </a:r>
            <a:r>
              <a:rPr lang="ru-RU" b="1" dirty="0" smtClean="0"/>
              <a:t> декларация (англ. </a:t>
            </a:r>
            <a:r>
              <a:rPr lang="ru-RU" b="1" dirty="0" err="1" smtClean="0"/>
              <a:t>Sorbonne</a:t>
            </a:r>
            <a:r>
              <a:rPr lang="ru-RU" b="1" dirty="0" smtClean="0"/>
              <a:t> </a:t>
            </a:r>
            <a:r>
              <a:rPr lang="ru-RU" b="1" dirty="0" err="1" smtClean="0"/>
              <a:t>Joint</a:t>
            </a:r>
            <a:r>
              <a:rPr lang="ru-RU" b="1" dirty="0" smtClean="0"/>
              <a:t> </a:t>
            </a:r>
            <a:r>
              <a:rPr lang="ru-RU" b="1" dirty="0" err="1" smtClean="0"/>
              <a:t>Declaration</a:t>
            </a:r>
            <a:r>
              <a:rPr lang="ru-RU" b="1" dirty="0" smtClean="0"/>
              <a:t>, 1998)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467600" cy="4773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Цель:</a:t>
            </a:r>
          </a:p>
          <a:p>
            <a:pPr algn="ctr">
              <a:buNone/>
            </a:pPr>
            <a:r>
              <a:rPr lang="ru-RU" sz="3200" dirty="0" smtClean="0"/>
              <a:t>повысить </a:t>
            </a:r>
            <a:r>
              <a:rPr lang="ru-RU" sz="3200" dirty="0" smtClean="0"/>
              <a:t>конкурентоспособность европейского пространства высшего образования, подчеркивая необходимость сохранения независимости и самостоятельности всех высших учебных учреждений</a:t>
            </a:r>
            <a:endParaRPr lang="ru-RU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6632"/>
            <a:ext cx="8352928" cy="63573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2800" dirty="0" smtClean="0"/>
              <a:t>Пражское </a:t>
            </a:r>
            <a:r>
              <a:rPr lang="ru-RU" sz="2800" dirty="0" smtClean="0"/>
              <a:t>коммюнике 2001 </a:t>
            </a:r>
            <a:r>
              <a:rPr lang="ru-RU" sz="2800" dirty="0" smtClean="0"/>
              <a:t>года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Берлинское </a:t>
            </a:r>
            <a:r>
              <a:rPr lang="ru-RU" sz="2800" dirty="0" smtClean="0"/>
              <a:t>коммюнике</a:t>
            </a:r>
            <a:r>
              <a:rPr lang="ru-RU" sz="2800" dirty="0" smtClean="0"/>
              <a:t> 2003 </a:t>
            </a:r>
            <a:r>
              <a:rPr lang="ru-RU" sz="2800" dirty="0" smtClean="0"/>
              <a:t>года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err="1" smtClean="0"/>
              <a:t>Бергенское</a:t>
            </a:r>
            <a:r>
              <a:rPr lang="ru-RU" sz="2800" dirty="0" smtClean="0"/>
              <a:t> коммюнике </a:t>
            </a:r>
            <a:r>
              <a:rPr lang="ru-RU" sz="2800" dirty="0" smtClean="0"/>
              <a:t>2005 </a:t>
            </a:r>
            <a:r>
              <a:rPr lang="ru-RU" sz="2800" dirty="0" smtClean="0"/>
              <a:t>года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Лондонское </a:t>
            </a:r>
            <a:r>
              <a:rPr lang="ru-RU" sz="2800" dirty="0" smtClean="0"/>
              <a:t>коммюнике 2007 </a:t>
            </a:r>
            <a:r>
              <a:rPr lang="ru-RU" sz="2800" dirty="0" smtClean="0"/>
              <a:t>года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err="1" smtClean="0"/>
              <a:t>Лёвен</a:t>
            </a:r>
            <a:r>
              <a:rPr lang="ru-RU" sz="2800" dirty="0" err="1" smtClean="0"/>
              <a:t>ское</a:t>
            </a:r>
            <a:r>
              <a:rPr lang="ru-RU" sz="2800" dirty="0" smtClean="0"/>
              <a:t> коммюнике </a:t>
            </a:r>
            <a:r>
              <a:rPr lang="ru-RU" sz="2800" dirty="0" smtClean="0"/>
              <a:t>2009 года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Конференция министров в Будапеште-Вене 2010 года</a:t>
            </a:r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979712" y="620688"/>
            <a:ext cx="172819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771800" y="1628800"/>
            <a:ext cx="180020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707904" y="2636912"/>
            <a:ext cx="172819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99992" y="3717032"/>
            <a:ext cx="172819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436096" y="4797152"/>
            <a:ext cx="18722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56989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Члены </a:t>
            </a:r>
            <a:r>
              <a:rPr lang="ru-RU" dirty="0" smtClean="0"/>
              <a:t>Европейского пространства высшего образования </a:t>
            </a:r>
            <a:endParaRPr lang="ru-RU" dirty="0"/>
          </a:p>
        </p:txBody>
      </p:sp>
      <p:pic>
        <p:nvPicPr>
          <p:cNvPr id="2050" name="Picture 2" descr="C:\Users\Администратор\Desktop\Bolonga_z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5256584" cy="5127848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print"/>
          <a:srcRect l="45217" t="14228" r="32656" b="6413"/>
          <a:stretch>
            <a:fillRect/>
          </a:stretch>
        </p:blipFill>
        <p:spPr bwMode="auto">
          <a:xfrm>
            <a:off x="6516216" y="332656"/>
            <a:ext cx="2200275" cy="631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2348880"/>
            <a:ext cx="7467600" cy="38450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i="1" u="sng" dirty="0" smtClean="0"/>
              <a:t>Спасибо за внимание</a:t>
            </a:r>
            <a:endParaRPr lang="ru-RU" sz="4400" i="1" u="sng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C998E85-4CC0-481E-8792-1A29458DBA40}"/>
</file>

<file path=customXml/itemProps2.xml><?xml version="1.0" encoding="utf-8"?>
<ds:datastoreItem xmlns:ds="http://schemas.openxmlformats.org/officeDocument/2006/customXml" ds:itemID="{49BA085F-1220-4F72-972A-2E6275D67E59}"/>
</file>

<file path=customXml/itemProps3.xml><?xml version="1.0" encoding="utf-8"?>
<ds:datastoreItem xmlns:ds="http://schemas.openxmlformats.org/officeDocument/2006/customXml" ds:itemID="{FCBE1886-B1D6-4B9A-89FD-6824E482C5FF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255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Единое образовательное пространство в Европе как условие повышения качества национальных систем образования </vt:lpstr>
      <vt:lpstr>европейское образовательное пространство</vt:lpstr>
      <vt:lpstr>Проблемы в образовательной сфере :</vt:lpstr>
      <vt:lpstr>Механизмы сотрудничества</vt:lpstr>
      <vt:lpstr>Европейское пространство высшего образования (ЕПВО, англ. European Higher Education Area, EHEA) </vt:lpstr>
      <vt:lpstr>Сорбоннская декларация (англ. Sorbonne Joint Declaration, 1998)</vt:lpstr>
      <vt:lpstr>Слайд 7</vt:lpstr>
      <vt:lpstr>Члены Европейского пространства высшего образования 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Единое образовательное пространство в Европе как условие повышения качества национальных систем образования</dc:title>
  <dc:creator>Пользователь Windows</dc:creator>
  <cp:lastModifiedBy>Пользователь Windows</cp:lastModifiedBy>
  <cp:revision>6</cp:revision>
  <dcterms:created xsi:type="dcterms:W3CDTF">2013-01-27T22:49:06Z</dcterms:created>
  <dcterms:modified xsi:type="dcterms:W3CDTF">2013-01-27T23:42:04Z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